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86" r:id="rId6"/>
    <p:sldId id="287" r:id="rId7"/>
    <p:sldId id="288" r:id="rId8"/>
    <p:sldId id="289" r:id="rId9"/>
    <p:sldId id="257" r:id="rId10"/>
    <p:sldId id="290" r:id="rId11"/>
    <p:sldId id="291" r:id="rId12"/>
    <p:sldId id="292" r:id="rId13"/>
    <p:sldId id="293" r:id="rId14"/>
    <p:sldId id="294" r:id="rId15"/>
    <p:sldId id="295" r:id="rId16"/>
    <p:sldId id="262" r:id="rId17"/>
    <p:sldId id="296" r:id="rId18"/>
    <p:sldId id="297" r:id="rId19"/>
    <p:sldId id="266" r:id="rId20"/>
    <p:sldId id="279" r:id="rId21"/>
  </p:sldIdLst>
  <p:sldSz cx="9144000" cy="5143500" type="screen16x9"/>
  <p:notesSz cx="6858000" cy="9144000"/>
  <p:embeddedFontLst>
    <p:embeddedFont>
      <p:font typeface="Adobe Caslon Pro Bold" panose="0205070206050A020403" pitchFamily="18" charset="0"/>
      <p:bold r:id="rId23"/>
      <p:boldItalic r:id="rId24"/>
    </p:embeddedFont>
    <p:embeddedFont>
      <p:font typeface="Adobe Kaiti Std R" panose="02020400000000000000" pitchFamily="18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swald" panose="020B0604020202020204" charset="0"/>
      <p:regular r:id="rId30"/>
      <p:bold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799DCA-29E8-4524-A810-633B7D3D7259}">
  <a:tblStyle styleId="{BC799DCA-29E8-4524-A810-633B7D3D7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2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67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1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59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32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879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8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27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56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82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70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3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768205" y="2095567"/>
            <a:ext cx="664913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ĐUA XE 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VƯỢT CHƯỚNG NGẠI VẬT STATE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67;p12"/>
          <p:cNvSpPr txBox="1">
            <a:spLocks/>
          </p:cNvSpPr>
          <p:nvPr/>
        </p:nvSpPr>
        <p:spPr>
          <a:xfrm>
            <a:off x="4027157" y="646915"/>
            <a:ext cx="4601299" cy="43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8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 học: Thiết kế phần mềm hướng đối tượng</a:t>
            </a:r>
            <a:endParaRPr lang="vi-VN" sz="180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67;p12"/>
          <p:cNvSpPr txBox="1">
            <a:spLocks/>
          </p:cNvSpPr>
          <p:nvPr/>
        </p:nvSpPr>
        <p:spPr>
          <a:xfrm>
            <a:off x="768205" y="3454714"/>
            <a:ext cx="4601299" cy="13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Nhóm thực hiện:</a:t>
            </a:r>
          </a:p>
          <a:p>
            <a:r>
              <a:rPr lang="en-US" sz="14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Hồ Quốc Đạt	17110117</a:t>
            </a:r>
          </a:p>
          <a:p>
            <a:r>
              <a:rPr lang="en-US" sz="14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Lê Kim Đỉnh	17110123</a:t>
            </a:r>
          </a:p>
          <a:p>
            <a:r>
              <a:rPr lang="en-US" sz="14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Trần Gia Hân	17110133</a:t>
            </a:r>
          </a:p>
          <a:p>
            <a:r>
              <a:rPr lang="en-US" sz="14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Nguyễn Thành Tâm	17110219</a:t>
            </a:r>
            <a:endParaRPr lang="vi-VN" sz="14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167;p12"/>
          <p:cNvSpPr txBox="1">
            <a:spLocks/>
          </p:cNvSpPr>
          <p:nvPr/>
        </p:nvSpPr>
        <p:spPr>
          <a:xfrm>
            <a:off x="761586" y="2097141"/>
            <a:ext cx="832268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ĐUA XE </a:t>
            </a:r>
            <a:br>
              <a:rPr lang="vi-V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vi-V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VƯỢT CHƯỚNG NGẠI VẬT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</a:t>
            </a:r>
            <a:endParaRPr lang="vi-VN" sz="40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167;p12"/>
          <p:cNvSpPr txBox="1">
            <a:spLocks/>
          </p:cNvSpPr>
          <p:nvPr/>
        </p:nvSpPr>
        <p:spPr>
          <a:xfrm>
            <a:off x="4666926" y="1077022"/>
            <a:ext cx="3321759" cy="31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5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Kaiti Std R" panose="02020400000000000000" pitchFamily="18" charset="-128"/>
                <a:ea typeface="Adobe Kaiti Std R" panose="02020400000000000000" pitchFamily="18" charset="-128"/>
              </a:rPr>
              <a:t>GVHD: Ths. Nguyễn Trần Thi Văn</a:t>
            </a:r>
            <a:endParaRPr lang="vi-VN" sz="15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dobe Kaiti Std R" panose="02020400000000000000" pitchFamily="18" charset="-128"/>
            </a:endParaRPr>
          </a:p>
        </p:txBody>
      </p:sp>
      <p:sp>
        <p:nvSpPr>
          <p:cNvPr id="3" name="Google Shape;167;p12"/>
          <p:cNvSpPr txBox="1">
            <a:spLocks/>
          </p:cNvSpPr>
          <p:nvPr/>
        </p:nvSpPr>
        <p:spPr>
          <a:xfrm>
            <a:off x="4922929" y="185559"/>
            <a:ext cx="2809752" cy="53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swald"/>
              <a:buNone/>
              <a:defRPr sz="5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 CÁO ĐỒ ÁN GIỮA KỲ</a:t>
            </a:r>
            <a:endParaRPr lang="vi-VN" sz="2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587;p38"/>
          <p:cNvSpPr/>
          <p:nvPr/>
        </p:nvSpPr>
        <p:spPr>
          <a:xfrm>
            <a:off x="7977395" y="4060437"/>
            <a:ext cx="977203" cy="951579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5946143" y="586844"/>
            <a:ext cx="315934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Pattern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3384850" y="1617761"/>
            <a:ext cx="2865661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 err="1"/>
              <a:t>Mục</a:t>
            </a:r>
            <a:r>
              <a:rPr lang="en-US" sz="1500" b="1" dirty="0"/>
              <a:t> </a:t>
            </a:r>
            <a:r>
              <a:rPr lang="en-US" sz="1500" b="1" dirty="0" err="1"/>
              <a:t>đích</a:t>
            </a:r>
            <a:r>
              <a:rPr lang="en-US" sz="1500" b="1" dirty="0"/>
              <a:t> </a:t>
            </a:r>
            <a:r>
              <a:rPr lang="vi-VN" sz="1500" b="1" dirty="0"/>
              <a:t>là gì ?</a:t>
            </a:r>
            <a:endParaRPr lang="vi-VN" sz="1500" dirty="0"/>
          </a:p>
          <a:p>
            <a:pPr marL="76200" indent="0" algn="just">
              <a:buNone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Phân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vùng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với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được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cách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rõ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ràng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76200" indent="0" algn="just">
              <a:buNone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cảu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chia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sẻ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lẫn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7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500" dirty="0"/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4" name="Picture 6" descr="Nature PNG Transparent Free Images | PNG 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79" y="2282316"/>
            <a:ext cx="2401930" cy="256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75;p13"/>
          <p:cNvSpPr txBox="1">
            <a:spLocks/>
          </p:cNvSpPr>
          <p:nvPr/>
        </p:nvSpPr>
        <p:spPr>
          <a:xfrm>
            <a:off x="338559" y="1617761"/>
            <a:ext cx="2865661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/>
              <a:t>State Pattern </a:t>
            </a:r>
            <a:r>
              <a:rPr lang="en-US" sz="1500" b="1" dirty="0" err="1"/>
              <a:t>là</a:t>
            </a:r>
            <a:r>
              <a:rPr lang="en-US" sz="1500" b="1" dirty="0"/>
              <a:t> </a:t>
            </a:r>
            <a:r>
              <a:rPr lang="en-US" sz="1500" b="1" dirty="0" err="1"/>
              <a:t>gì</a:t>
            </a:r>
            <a:r>
              <a:rPr lang="en-US" sz="1500" b="1" dirty="0"/>
              <a:t>?</a:t>
            </a:r>
            <a:endParaRPr lang="vi-VN" sz="15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Là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trong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mẫu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thiết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kế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thuộc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nhóm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behaviral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cho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phép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object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thể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biến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đổi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hành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vi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sự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thay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đổi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nội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bộ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6871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2784506" y="423032"/>
            <a:ext cx="606328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ấu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trúc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trò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ý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nghĩa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từng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lớp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tham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183625-2D2C-481E-95F9-0AECB27F5621}"/>
              </a:ext>
            </a:extLst>
          </p:cNvPr>
          <p:cNvPicPr/>
          <p:nvPr/>
        </p:nvPicPr>
        <p:blipFill rotWithShape="1">
          <a:blip r:embed="rId3"/>
          <a:srcRect l="5766" t="6554" r="5137" b="720"/>
          <a:stretch/>
        </p:blipFill>
        <p:spPr>
          <a:xfrm>
            <a:off x="2126672" y="1152921"/>
            <a:ext cx="4565073" cy="3567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68BF76F-AFD1-484D-A3A5-C949EA6D2C89}"/>
              </a:ext>
            </a:extLst>
          </p:cNvPr>
          <p:cNvSpPr/>
          <p:nvPr/>
        </p:nvSpPr>
        <p:spPr>
          <a:xfrm rot="1699382">
            <a:off x="6073032" y="462791"/>
            <a:ext cx="2064327" cy="1380259"/>
          </a:xfrm>
          <a:prstGeom prst="wedgeEllipse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Là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một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interface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hoặc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abstract class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xác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định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các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đặc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tính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cơ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bản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Speech Bubble: Oval 41">
            <a:extLst>
              <a:ext uri="{FF2B5EF4-FFF2-40B4-BE49-F238E27FC236}">
                <a16:creationId xmlns:a16="http://schemas.microsoft.com/office/drawing/2014/main" id="{66A0C93C-B0F5-4A40-AEF0-C0E95A1A924D}"/>
              </a:ext>
            </a:extLst>
          </p:cNvPr>
          <p:cNvSpPr/>
          <p:nvPr/>
        </p:nvSpPr>
        <p:spPr>
          <a:xfrm rot="19573809">
            <a:off x="701666" y="654096"/>
            <a:ext cx="2064327" cy="1380259"/>
          </a:xfrm>
          <a:prstGeom prst="wedgeEllipse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Chứa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thông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tin,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hành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vi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ConcreteState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object </a:t>
            </a: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79C5351E-8AB3-400B-900D-E392298AB8F3}"/>
              </a:ext>
            </a:extLst>
          </p:cNvPr>
          <p:cNvSpPr/>
          <p:nvPr/>
        </p:nvSpPr>
        <p:spPr>
          <a:xfrm rot="680806">
            <a:off x="6703414" y="2347010"/>
            <a:ext cx="2064327" cy="1380259"/>
          </a:xfrm>
          <a:prstGeom prst="wedgeEllipse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</a:rPr>
              <a:t>ài đặt các phương thức của State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5397443" y="524498"/>
            <a:ext cx="315934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ĩnh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vực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áp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4" name="Picture 6" descr="Nature PNG Transparent Free Images | PNG 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79" y="2282316"/>
            <a:ext cx="2401930" cy="256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75;p13"/>
          <p:cNvSpPr txBox="1">
            <a:spLocks/>
          </p:cNvSpPr>
          <p:nvPr/>
        </p:nvSpPr>
        <p:spPr>
          <a:xfrm>
            <a:off x="338559" y="1617761"/>
            <a:ext cx="5889059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hành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vi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t</a:t>
            </a:r>
            <a:r>
              <a:rPr lang="vi-VN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phụ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thuộc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vào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và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phải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khả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năng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thay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đổi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hành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vi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lúc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run-time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theo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mới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nhiều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điều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kiện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phức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tạp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buộc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t</a:t>
            </a:r>
            <a:r>
              <a:rPr lang="vi-VN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phụ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thuộc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vào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6909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5946143" y="586844"/>
            <a:ext cx="3159341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Ưu – khuyết đi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ểm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183656" y="1617761"/>
            <a:ext cx="2865661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 err="1"/>
              <a:t>Khuyết</a:t>
            </a:r>
            <a:r>
              <a:rPr lang="en-US" sz="1500" b="1" dirty="0"/>
              <a:t> </a:t>
            </a:r>
            <a:r>
              <a:rPr lang="en-US" sz="1500" b="1" dirty="0" err="1"/>
              <a:t>điểm</a:t>
            </a:r>
            <a:endParaRPr lang="vi-VN" sz="1500" dirty="0"/>
          </a:p>
          <a:p>
            <a:pPr marL="76200" indent="0" algn="just">
              <a:buNone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Áp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dụng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mô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hình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này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thể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là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quá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mức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nếu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máy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chỉ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có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trạng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thái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hoặc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hiếm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thay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đổi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17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500" dirty="0"/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538276" y="1617761"/>
            <a:ext cx="3452315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 err="1"/>
              <a:t>Ưu</a:t>
            </a:r>
            <a:r>
              <a:rPr lang="en-US" sz="1500" b="1" dirty="0"/>
              <a:t> </a:t>
            </a:r>
            <a:r>
              <a:rPr lang="en-US" sz="1500" b="1" dirty="0" err="1"/>
              <a:t>điểm</a:t>
            </a:r>
            <a:endParaRPr lang="vi-VN" sz="15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Đảm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bảo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nguyên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tắc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Single responsibility principle (SRP):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tách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biết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mỗi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State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tương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ứng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với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class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riêng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biệt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Đảm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bảo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nguyên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tắc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OCP: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thể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thêm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State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mới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mà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không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ảnh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h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ởng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đến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State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khác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hay Context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hiện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Giữ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hành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vi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cụ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thể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t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ơng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ứng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với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chuyển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trạng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thái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cách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rõ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ràng</a:t>
            </a:r>
            <a:endParaRPr lang="en-US" sz="15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Google Shape;211;p18"/>
          <p:cNvSpPr/>
          <p:nvPr/>
        </p:nvSpPr>
        <p:spPr>
          <a:xfrm>
            <a:off x="7869077" y="4595302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212;p18"/>
          <p:cNvGrpSpPr/>
          <p:nvPr/>
        </p:nvGrpSpPr>
        <p:grpSpPr>
          <a:xfrm>
            <a:off x="7518971" y="3082684"/>
            <a:ext cx="1208686" cy="1209005"/>
            <a:chOff x="6654650" y="3665275"/>
            <a:chExt cx="409100" cy="409125"/>
          </a:xfrm>
        </p:grpSpPr>
        <p:sp>
          <p:nvSpPr>
            <p:cNvPr id="4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15;p18"/>
          <p:cNvGrpSpPr/>
          <p:nvPr/>
        </p:nvGrpSpPr>
        <p:grpSpPr>
          <a:xfrm rot="1057032">
            <a:off x="6354058" y="4032907"/>
            <a:ext cx="798554" cy="798615"/>
            <a:chOff x="570875" y="4322250"/>
            <a:chExt cx="443300" cy="443325"/>
          </a:xfrm>
        </p:grpSpPr>
        <p:sp>
          <p:nvSpPr>
            <p:cNvPr id="4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220;p18"/>
          <p:cNvSpPr/>
          <p:nvPr/>
        </p:nvSpPr>
        <p:spPr>
          <a:xfrm rot="2466689">
            <a:off x="6443659" y="3316871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21;p18"/>
          <p:cNvSpPr/>
          <p:nvPr/>
        </p:nvSpPr>
        <p:spPr>
          <a:xfrm rot="19990621">
            <a:off x="7016925" y="3552364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22;p18"/>
          <p:cNvSpPr/>
          <p:nvPr/>
        </p:nvSpPr>
        <p:spPr>
          <a:xfrm rot="2925831">
            <a:off x="8727328" y="3765741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23;p18"/>
          <p:cNvSpPr/>
          <p:nvPr/>
        </p:nvSpPr>
        <p:spPr>
          <a:xfrm rot="19990805">
            <a:off x="7848211" y="2414470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20;p18"/>
          <p:cNvSpPr/>
          <p:nvPr/>
        </p:nvSpPr>
        <p:spPr>
          <a:xfrm>
            <a:off x="4055585" y="1800214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20;p18"/>
          <p:cNvSpPr/>
          <p:nvPr/>
        </p:nvSpPr>
        <p:spPr>
          <a:xfrm>
            <a:off x="417263" y="1800214"/>
            <a:ext cx="177033" cy="1669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42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4939145" y="534369"/>
            <a:ext cx="3785339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với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Pattern </a:t>
            </a:r>
            <a:r>
              <a:rPr lang="en-US" u="sng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khác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4106102" y="1617761"/>
            <a:ext cx="2943216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/>
              <a:t>Strategy Pattern</a:t>
            </a:r>
            <a:endParaRPr lang="vi-VN" sz="1500" dirty="0"/>
          </a:p>
          <a:p>
            <a:pPr marL="76200" indent="0" algn="just">
              <a:buNone/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-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Đây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là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mẫu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thiết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kế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giúp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ng</a:t>
            </a:r>
            <a:r>
              <a:rPr lang="vi-VN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ời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lập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trình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trừu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tượng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hóa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hành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vi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của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một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đối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t</a:t>
            </a:r>
            <a:r>
              <a:rPr lang="vi-VN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ợng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bằng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cách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đ</a:t>
            </a:r>
            <a:r>
              <a:rPr lang="vi-VN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ư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a ra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cài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đặt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vào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những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lớp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khác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nhau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" panose="02000000000000000000" pitchFamily="2" charset="0"/>
              </a:rPr>
              <a:t>.</a:t>
            </a:r>
            <a:endParaRPr lang="en-US" sz="17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500" dirty="0"/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175;p13"/>
          <p:cNvSpPr txBox="1">
            <a:spLocks/>
          </p:cNvSpPr>
          <p:nvPr/>
        </p:nvSpPr>
        <p:spPr>
          <a:xfrm>
            <a:off x="538277" y="1617761"/>
            <a:ext cx="3252052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/>
              <a:t>Bridge Pattern</a:t>
            </a:r>
            <a:endParaRPr lang="vi-VN" sz="15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Là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để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tách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rời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phần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xử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lý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(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giải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thuật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)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với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phần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chủ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thể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(n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ơ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thực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).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Thường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đượ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dùng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một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cầu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nối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giữa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hai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nhóm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đối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t</a:t>
            </a:r>
            <a:r>
              <a:rPr lang="vi-VN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ư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ợng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khác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5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nhau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33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593753" y="219430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" sz="6000" b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</a:t>
            </a:r>
            <a:r>
              <a:rPr lang="en" sz="340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DUNG </a:t>
            </a:r>
            <a:r>
              <a:rPr lang="en-US" sz="340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 ÁN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825500" y="1688322"/>
            <a:ext cx="7493000" cy="338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Giao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Diện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Demo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Chương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trình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Game.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Kết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Thúc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đồ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án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  <a:endParaRPr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241661"/>
            <a:ext cx="2130425" cy="28379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4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6408179" y="370172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509126" y="3690601"/>
            <a:ext cx="1208686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057032">
            <a:off x="7080327" y="33290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1640264" y="4541140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190509" y="3842470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178879" y="151546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870700" y="1025308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199" y="1047404"/>
            <a:ext cx="2654867" cy="2643197"/>
          </a:xfrm>
          <a:prstGeom prst="rect">
            <a:avLst/>
          </a:prstGeom>
        </p:spPr>
      </p:pic>
      <p:sp>
        <p:nvSpPr>
          <p:cNvPr id="19" name="Google Shape;196;p16"/>
          <p:cNvSpPr txBox="1">
            <a:spLocks/>
          </p:cNvSpPr>
          <p:nvPr/>
        </p:nvSpPr>
        <p:spPr>
          <a:xfrm>
            <a:off x="288267" y="2118630"/>
            <a:ext cx="178931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diện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chính</a:t>
            </a:r>
            <a:endParaRPr lang="en-US" sz="24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Google Shape;360;p34"/>
          <p:cNvSpPr/>
          <p:nvPr/>
        </p:nvSpPr>
        <p:spPr>
          <a:xfrm>
            <a:off x="2128563" y="868492"/>
            <a:ext cx="4546141" cy="35392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8115059" y="1131471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 flipH="1">
            <a:off x="435591" y="3257468"/>
            <a:ext cx="1290727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16200000">
            <a:off x="6910779" y="30314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393540" y="4434391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1599765" y="3122797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451159" y="1856315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614208" y="1299326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9" name="Google Shape;196;p16"/>
          <p:cNvSpPr txBox="1">
            <a:spLocks/>
          </p:cNvSpPr>
          <p:nvPr/>
        </p:nvSpPr>
        <p:spPr>
          <a:xfrm>
            <a:off x="238686" y="2123015"/>
            <a:ext cx="178931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diện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trò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chơi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bất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đầu</a:t>
            </a:r>
            <a:endParaRPr lang="en-US" sz="24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Google Shape;360;p34"/>
          <p:cNvSpPr/>
          <p:nvPr/>
        </p:nvSpPr>
        <p:spPr>
          <a:xfrm>
            <a:off x="2128563" y="868492"/>
            <a:ext cx="4546141" cy="35392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53" y="1053361"/>
            <a:ext cx="2651760" cy="2640052"/>
          </a:xfrm>
          <a:prstGeom prst="rect">
            <a:avLst/>
          </a:prstGeom>
        </p:spPr>
      </p:pic>
      <p:sp>
        <p:nvSpPr>
          <p:cNvPr id="4" name="AutoShape 2" descr="Start game sorğusuna uyğun şekilleri pulsuz yükle, bedava indir"/>
          <p:cNvSpPr>
            <a:spLocks noChangeAspect="1" noChangeArrowheads="1"/>
          </p:cNvSpPr>
          <p:nvPr/>
        </p:nvSpPr>
        <p:spPr bwMode="auto">
          <a:xfrm>
            <a:off x="155574" y="-144463"/>
            <a:ext cx="1545319" cy="154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Windows start button png, Picture #2238196 windows start butt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7" y="3325978"/>
            <a:ext cx="1398597" cy="139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6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/>
          <p:nvPr/>
        </p:nvSpPr>
        <p:spPr>
          <a:xfrm>
            <a:off x="7916880" y="702451"/>
            <a:ext cx="282133" cy="26939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 rot="18958489" flipH="1">
            <a:off x="435591" y="3257468"/>
            <a:ext cx="1290727" cy="1209005"/>
            <a:chOff x="6654650" y="3665275"/>
            <a:chExt cx="409100" cy="409125"/>
          </a:xfrm>
        </p:grpSpPr>
        <p:sp>
          <p:nvSpPr>
            <p:cNvPr id="213" name="Google Shape;213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 rot="5400000">
            <a:off x="6910779" y="303144"/>
            <a:ext cx="798554" cy="798615"/>
            <a:chOff x="570875" y="4322250"/>
            <a:chExt cx="443300" cy="443325"/>
          </a:xfrm>
        </p:grpSpPr>
        <p:sp>
          <p:nvSpPr>
            <p:cNvPr id="216" name="Google Shape;216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8"/>
          <p:cNvSpPr/>
          <p:nvPr/>
        </p:nvSpPr>
        <p:spPr>
          <a:xfrm rot="2466689">
            <a:off x="1544806" y="4490443"/>
            <a:ext cx="392001" cy="37429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 rot="-1609379">
            <a:off x="360534" y="3031587"/>
            <a:ext cx="282082" cy="2693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 rot="2925831">
            <a:off x="8238854" y="1498296"/>
            <a:ext cx="211251" cy="2017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-1609195">
            <a:off x="7214900" y="1238366"/>
            <a:ext cx="190312" cy="18171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" name="Google Shape;196;p16"/>
          <p:cNvSpPr txBox="1">
            <a:spLocks/>
          </p:cNvSpPr>
          <p:nvPr/>
        </p:nvSpPr>
        <p:spPr>
          <a:xfrm>
            <a:off x="200550" y="2177585"/>
            <a:ext cx="1869499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diện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trò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chơi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thúc</a:t>
            </a:r>
            <a:endParaRPr lang="en-US" sz="24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Google Shape;360;p34"/>
          <p:cNvSpPr/>
          <p:nvPr/>
        </p:nvSpPr>
        <p:spPr>
          <a:xfrm>
            <a:off x="2128563" y="868492"/>
            <a:ext cx="4546141" cy="35392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68" y="1060424"/>
            <a:ext cx="2675330" cy="2651760"/>
          </a:xfrm>
          <a:prstGeom prst="rect">
            <a:avLst/>
          </a:prstGeom>
        </p:spPr>
      </p:pic>
      <p:pic>
        <p:nvPicPr>
          <p:cNvPr id="1026" name="Picture 2" descr="Disappointment sound visual, game over, game over comic bubb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37" y="3315194"/>
            <a:ext cx="1570743" cy="15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83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 idx="4294967295"/>
          </p:nvPr>
        </p:nvSpPr>
        <p:spPr>
          <a:xfrm>
            <a:off x="2110559" y="933450"/>
            <a:ext cx="5758550" cy="7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CHƯƠNG TRÌNH GAME.</a:t>
            </a:r>
            <a:endParaRPr sz="3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5" name="Google Shape;255;p2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AutoShape 8" descr="Địa chỉ cung cấp đá cắt, đá mài uy tín hàng đầu tại Việt Nam - Đá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Tư liệu | Giáo Xứ Ngọc Lâ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59" y="1704975"/>
            <a:ext cx="1756617" cy="2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ctrTitle" idx="4294967295"/>
          </p:nvPr>
        </p:nvSpPr>
        <p:spPr>
          <a:xfrm>
            <a:off x="2662816" y="196801"/>
            <a:ext cx="3066143" cy="5660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NỘI DUNG BÁO CÁO</a:t>
            </a:r>
            <a:endParaRPr sz="2400">
              <a:solidFill>
                <a:srgbClr val="FF9900"/>
              </a:solidFill>
            </a:endParaRPr>
          </a:p>
        </p:txBody>
      </p:sp>
      <p:pic>
        <p:nvPicPr>
          <p:cNvPr id="183" name="Google Shape;183;p14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18591" r="15761"/>
          <a:stretch/>
        </p:blipFill>
        <p:spPr>
          <a:xfrm>
            <a:off x="5767475" y="0"/>
            <a:ext cx="3376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35" name="Group 10"/>
          <p:cNvGrpSpPr>
            <a:grpSpLocks/>
          </p:cNvGrpSpPr>
          <p:nvPr/>
        </p:nvGrpSpPr>
        <p:grpSpPr bwMode="auto">
          <a:xfrm>
            <a:off x="0" y="1165819"/>
            <a:ext cx="5717718" cy="1158854"/>
            <a:chOff x="1728357" y="1304449"/>
            <a:chExt cx="5477985" cy="1518067"/>
          </a:xfrm>
        </p:grpSpPr>
        <p:grpSp>
          <p:nvGrpSpPr>
            <p:cNvPr id="54" name="Group 7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59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2286492" y="1454697"/>
                <a:ext cx="4640094" cy="1250223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2606" y="1560834"/>
                <a:ext cx="4443025" cy="102967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56" name="Right Triangle 55"/>
              <p:cNvSpPr/>
              <p:nvPr/>
            </p:nvSpPr>
            <p:spPr>
              <a:xfrm flipH="1">
                <a:off x="2114228" y="2473345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7" name="Right Triangle 56"/>
              <p:cNvSpPr/>
              <p:nvPr/>
            </p:nvSpPr>
            <p:spPr>
              <a:xfrm flipH="1">
                <a:off x="3449616" y="1304449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8" name="Trapezoid 2"/>
              <p:cNvSpPr/>
              <p:nvPr/>
            </p:nvSpPr>
            <p:spPr>
              <a:xfrm rot="19191503">
                <a:off x="1728357" y="157048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6" name="Group 46"/>
          <p:cNvGrpSpPr>
            <a:grpSpLocks/>
          </p:cNvGrpSpPr>
          <p:nvPr/>
        </p:nvGrpSpPr>
        <p:grpSpPr bwMode="auto">
          <a:xfrm>
            <a:off x="0" y="2368075"/>
            <a:ext cx="5717718" cy="1158854"/>
            <a:chOff x="1728357" y="1304449"/>
            <a:chExt cx="5477985" cy="1518067"/>
          </a:xfrm>
        </p:grpSpPr>
        <p:grpSp>
          <p:nvGrpSpPr>
            <p:cNvPr id="46" name="Group 49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51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2286492" y="1455304"/>
                <a:ext cx="4640094" cy="1250224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2606" y="1561442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47" name="Group 50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8" name="Right Triangle 47"/>
              <p:cNvSpPr/>
              <p:nvPr/>
            </p:nvSpPr>
            <p:spPr>
              <a:xfrm flipH="1">
                <a:off x="2114228" y="2473953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9" name="Right Triangle 48"/>
              <p:cNvSpPr/>
              <p:nvPr/>
            </p:nvSpPr>
            <p:spPr>
              <a:xfrm flipH="1">
                <a:off x="3449616" y="1305057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rapezoid 2"/>
              <p:cNvSpPr/>
              <p:nvPr/>
            </p:nvSpPr>
            <p:spPr>
              <a:xfrm rot="19191503">
                <a:off x="1728357" y="1571091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0" y="3563564"/>
            <a:ext cx="5717718" cy="1158854"/>
            <a:chOff x="1728357" y="1304449"/>
            <a:chExt cx="5477985" cy="1518067"/>
          </a:xfrm>
        </p:grpSpPr>
        <p:grpSp>
          <p:nvGrpSpPr>
            <p:cNvPr id="38" name="Group 67"/>
            <p:cNvGrpSpPr>
              <a:grpSpLocks/>
            </p:cNvGrpSpPr>
            <p:nvPr/>
          </p:nvGrpSpPr>
          <p:grpSpPr bwMode="auto">
            <a:xfrm>
              <a:off x="1803761" y="1455420"/>
              <a:ext cx="5402581" cy="1367096"/>
              <a:chOff x="1803761" y="1455420"/>
              <a:chExt cx="5402581" cy="1367096"/>
            </a:xfrm>
          </p:grpSpPr>
          <p:pic>
            <p:nvPicPr>
              <p:cNvPr id="43" name="Picture 345" descr="shadow_1_m"/>
              <p:cNvPicPr>
                <a:picLocks noChangeAspect="1" noChangeArrowheads="1"/>
              </p:cNvPicPr>
              <p:nvPr/>
            </p:nvPicPr>
            <p:blipFill>
              <a:blip r:embed="rId4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2286492" y="1455127"/>
                <a:ext cx="4640094" cy="1250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92606" y="1561266"/>
                <a:ext cx="4443025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9" name="Group 68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40" name="Right Triangle 39"/>
              <p:cNvSpPr/>
              <p:nvPr/>
            </p:nvSpPr>
            <p:spPr>
              <a:xfrm flipH="1">
                <a:off x="2114228" y="2473777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 flipH="1">
                <a:off x="3449616" y="1304881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2" name="Trapezoid 2"/>
              <p:cNvSpPr/>
              <p:nvPr/>
            </p:nvSpPr>
            <p:spPr>
              <a:xfrm rot="19191503">
                <a:off x="1728357" y="157091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62" name="Rectangle 61"/>
          <p:cNvSpPr/>
          <p:nvPr/>
        </p:nvSpPr>
        <p:spPr>
          <a:xfrm>
            <a:off x="1586630" y="1441454"/>
            <a:ext cx="307192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Tổng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quan</a:t>
            </a:r>
            <a:r>
              <a:rPr lang="en-US" sz="280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đồ án</a:t>
            </a:r>
            <a:endParaRPr 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6630" y="2634971"/>
            <a:ext cx="439738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lý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thuyết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632191" y="3864926"/>
            <a:ext cx="3206750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Nội</a:t>
            </a:r>
            <a:r>
              <a:rPr lang="en-US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dung </a:t>
            </a:r>
            <a:r>
              <a:rPr lang="en-US" sz="280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đồ</a:t>
            </a:r>
            <a:r>
              <a:rPr lang="en-US" sz="280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  <a:cs typeface="Arial" pitchFamily="34" charset="0"/>
              </a:rPr>
              <a:t> án</a:t>
            </a:r>
            <a:endParaRPr 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 rot="19126099">
            <a:off x="129891" y="1367251"/>
            <a:ext cx="1828800" cy="3381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1</a:t>
            </a:r>
          </a:p>
        </p:txBody>
      </p:sp>
      <p:sp>
        <p:nvSpPr>
          <p:cNvPr id="66" name="Rectangle 65"/>
          <p:cNvSpPr/>
          <p:nvPr/>
        </p:nvSpPr>
        <p:spPr>
          <a:xfrm rot="19126099">
            <a:off x="111613" y="2580814"/>
            <a:ext cx="1828800" cy="33972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2</a:t>
            </a:r>
          </a:p>
        </p:txBody>
      </p:sp>
      <p:sp>
        <p:nvSpPr>
          <p:cNvPr id="67" name="Rectangle 66"/>
          <p:cNvSpPr/>
          <p:nvPr/>
        </p:nvSpPr>
        <p:spPr>
          <a:xfrm rot="19126099">
            <a:off x="172979" y="3752466"/>
            <a:ext cx="1828800" cy="33813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1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3</a:t>
            </a:r>
          </a:p>
        </p:txBody>
      </p:sp>
      <p:grpSp>
        <p:nvGrpSpPr>
          <p:cNvPr id="68" name="Google Shape;1034;p39"/>
          <p:cNvGrpSpPr/>
          <p:nvPr/>
        </p:nvGrpSpPr>
        <p:grpSpPr>
          <a:xfrm>
            <a:off x="4709520" y="1514001"/>
            <a:ext cx="445821" cy="425246"/>
            <a:chOff x="8338678" y="5506443"/>
            <a:chExt cx="720227" cy="686988"/>
          </a:xfrm>
        </p:grpSpPr>
        <p:sp>
          <p:nvSpPr>
            <p:cNvPr id="69" name="Google Shape;1035;p3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36;p3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37;p3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038;p3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39;p3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040;p3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957;p39"/>
          <p:cNvGrpSpPr/>
          <p:nvPr/>
        </p:nvGrpSpPr>
        <p:grpSpPr>
          <a:xfrm>
            <a:off x="4704973" y="2742621"/>
            <a:ext cx="445768" cy="445697"/>
            <a:chOff x="1674084" y="3214987"/>
            <a:chExt cx="720142" cy="720027"/>
          </a:xfrm>
        </p:grpSpPr>
        <p:sp>
          <p:nvSpPr>
            <p:cNvPr id="76" name="Google Shape;958;p3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59;p3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60;p3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61;p3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62;p3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63;p3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64;p3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65;p3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66;p3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67;p3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68;p3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69;p3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1063;p39"/>
          <p:cNvGrpSpPr/>
          <p:nvPr/>
        </p:nvGrpSpPr>
        <p:grpSpPr>
          <a:xfrm>
            <a:off x="4745368" y="3921534"/>
            <a:ext cx="373053" cy="445791"/>
            <a:chOff x="8095060" y="5664590"/>
            <a:chExt cx="497404" cy="594389"/>
          </a:xfrm>
        </p:grpSpPr>
        <p:grpSp>
          <p:nvGrpSpPr>
            <p:cNvPr id="89" name="Google Shape;1064;p3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2" name="Google Shape;1065;p3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66;p3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67;p3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1068;p3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9" name="Google Shape;1069;p3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70;p3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71;p3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1072;p3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6" name="Google Shape;1073;p3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074;p3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075;p3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1076;p3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3" name="Google Shape;1077;p3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078;p3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079;p3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9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504825" y="3055575"/>
            <a:ext cx="760095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>
                <a:solidFill>
                  <a:srgbClr val="FF9900"/>
                </a:solidFill>
              </a:rPr>
              <a:t>for listening slide</a:t>
            </a:r>
            <a:r>
              <a:rPr lang="en" sz="6000">
                <a:solidFill>
                  <a:srgbClr val="FF9900"/>
                </a:solidFill>
              </a:rPr>
              <a:t>!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04825" y="3570710"/>
            <a:ext cx="542925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NHÓM 10 XIN CÁM ƠN CÁC BẠN ĐÃ LẮNG NGHE</a:t>
            </a:r>
            <a:endParaRPr/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098" name="Picture 2" descr="Thanks Thank You Sticker by Pretty Whiskey / Alex Sautter for iOS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70882"/>
            <a:ext cx="5991225" cy="195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 Cute Bye Bye GIF - SoCute ByeBye Farewell - Discover &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71" y="494883"/>
            <a:ext cx="2449354" cy="19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593753" y="219430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 </a:t>
            </a:r>
            <a:r>
              <a:rPr lang="en" sz="340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 QUAN ĐỒ ÁN</a:t>
            </a:r>
            <a:endParaRPr sz="340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533400" y="1838568"/>
            <a:ext cx="7493000" cy="1673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Lý do, mục đích chọn đề tài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Mục tiêu làm đề tài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Lựa chọn ngôn ngữ lập trình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Giới thiệu về Game Đua xe vượt chướng ngại vật</a:t>
            </a:r>
            <a:endParaRPr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241661"/>
            <a:ext cx="2130425" cy="28379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4762262" y="396998"/>
            <a:ext cx="388282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Lý do, mục đích chọn đề tài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Google Shape;175;p13"/>
          <p:cNvSpPr txBox="1">
            <a:spLocks/>
          </p:cNvSpPr>
          <p:nvPr/>
        </p:nvSpPr>
        <p:spPr>
          <a:xfrm>
            <a:off x="598038" y="1472457"/>
            <a:ext cx="2865661" cy="274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Lý</a:t>
            </a:r>
            <a:r>
              <a:rPr lang="en-US" sz="1600" b="1" dirty="0"/>
              <a:t> do </a:t>
            </a:r>
            <a:r>
              <a:rPr lang="vi-VN" sz="1600" b="1" dirty="0"/>
              <a:t>là gì ?</a:t>
            </a:r>
            <a:endParaRPr lang="vi-VN" sz="16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Nhóm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muốn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thực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hiện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xây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dựng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chương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trình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vận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dụng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kiến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thức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về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Design Pattern (State).</a:t>
            </a:r>
            <a:endParaRPr lang="vi-VN" sz="16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Game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Đua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vượt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chướng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ngại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vật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là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chương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trình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đơn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giản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và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có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thể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vấn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dụng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kiến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thức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đó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</p:txBody>
      </p:sp>
      <p:sp>
        <p:nvSpPr>
          <p:cNvPr id="6" name="Google Shape;175;p13"/>
          <p:cNvSpPr txBox="1">
            <a:spLocks/>
          </p:cNvSpPr>
          <p:nvPr/>
        </p:nvSpPr>
        <p:spPr>
          <a:xfrm>
            <a:off x="3732378" y="1472457"/>
            <a:ext cx="2865661" cy="262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Mục</a:t>
            </a:r>
            <a:r>
              <a:rPr lang="en-US" sz="1600" b="1" dirty="0"/>
              <a:t> </a:t>
            </a:r>
            <a:r>
              <a:rPr lang="en-US" sz="1600" b="1" dirty="0" err="1"/>
              <a:t>đích</a:t>
            </a:r>
            <a:r>
              <a:rPr lang="en-US" sz="1600" b="1" dirty="0"/>
              <a:t> </a:t>
            </a:r>
            <a:r>
              <a:rPr lang="vi-VN" sz="1600" b="1" dirty="0"/>
              <a:t>là gì ?</a:t>
            </a:r>
            <a:endParaRPr lang="vi-VN" sz="16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ây dựng ứng dụng với tính tiện dụng, gần gũi, phù hợp với người dung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Áp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dụng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mẫu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thiết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kế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State,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bám sát kiến thức đã học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endParaRPr lang="en-US" sz="1600" dirty="0"/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4" name="Picture 6" descr="Nature PNG Transparent Free Images | PNG 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79" y="2282316"/>
            <a:ext cx="2401930" cy="256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4817680" y="292000"/>
            <a:ext cx="388282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Mục tiêu chọn đề tài</a:t>
            </a:r>
            <a:endParaRPr u="sng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175;p13"/>
          <p:cNvSpPr txBox="1">
            <a:spLocks/>
          </p:cNvSpPr>
          <p:nvPr/>
        </p:nvSpPr>
        <p:spPr>
          <a:xfrm>
            <a:off x="839388" y="1820718"/>
            <a:ext cx="5083325" cy="123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Mục</a:t>
            </a:r>
            <a:r>
              <a:rPr lang="en-US" sz="1600" b="1" dirty="0"/>
              <a:t> </a:t>
            </a:r>
            <a:r>
              <a:rPr lang="en-US" sz="1600" b="1" dirty="0" err="1"/>
              <a:t>tiêu</a:t>
            </a:r>
            <a:r>
              <a:rPr lang="en-US" sz="1600" b="1" dirty="0"/>
              <a:t> </a:t>
            </a:r>
            <a:r>
              <a:rPr lang="en-US" sz="1600" b="1" dirty="0" err="1"/>
              <a:t>cho</a:t>
            </a:r>
            <a:r>
              <a:rPr lang="en-US" sz="1600" b="1" dirty="0"/>
              <a:t> </a:t>
            </a:r>
            <a:r>
              <a:rPr lang="en-US" sz="1600" b="1" dirty="0" err="1"/>
              <a:t>đồ</a:t>
            </a:r>
            <a:r>
              <a:rPr lang="en-US" sz="1600" b="1" dirty="0"/>
              <a:t> </a:t>
            </a:r>
            <a:r>
              <a:rPr lang="en-US" sz="1600" b="1" dirty="0" err="1"/>
              <a:t>án</a:t>
            </a:r>
            <a:r>
              <a:rPr lang="en-US" sz="1600" b="1" dirty="0"/>
              <a:t> </a:t>
            </a:r>
            <a:r>
              <a:rPr lang="vi-VN" sz="1600" b="1" dirty="0"/>
              <a:t>?</a:t>
            </a:r>
            <a:endParaRPr lang="vi-VN" sz="16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Tạo ra một ứng dụng game và trang bị đầy đủ các chức năng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theo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mẫu thiết kế State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</p:txBody>
      </p:sp>
      <p:pic>
        <p:nvPicPr>
          <p:cNvPr id="3074" name="Picture 2" descr="Download Nature High-Quality Png HQ PNG Image | FreePNG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46" y="2532452"/>
            <a:ext cx="3563938" cy="25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7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3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00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4817680" y="292000"/>
            <a:ext cx="388282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Lựa chọn ngôn ngữ lập trình</a:t>
            </a:r>
            <a:endParaRPr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75;p13"/>
          <p:cNvSpPr txBox="1">
            <a:spLocks/>
          </p:cNvSpPr>
          <p:nvPr/>
        </p:nvSpPr>
        <p:spPr>
          <a:xfrm>
            <a:off x="1058228" y="1887595"/>
            <a:ext cx="5779021" cy="123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/>
              <a:t>Ngôn</a:t>
            </a:r>
            <a:r>
              <a:rPr lang="en-US" sz="1800" b="1" dirty="0"/>
              <a:t> </a:t>
            </a:r>
            <a:r>
              <a:rPr lang="en-US" sz="1800" b="1" dirty="0" err="1"/>
              <a:t>ngữ</a:t>
            </a:r>
            <a:r>
              <a:rPr lang="en-US" sz="1800" b="1" dirty="0"/>
              <a:t> </a:t>
            </a:r>
            <a:r>
              <a:rPr lang="en-US" sz="1800" b="1" dirty="0" err="1"/>
              <a:t>lập</a:t>
            </a:r>
            <a:r>
              <a:rPr lang="en-US" sz="1800" b="1" dirty="0"/>
              <a:t> </a:t>
            </a:r>
            <a:r>
              <a:rPr lang="en-US" sz="1800" b="1" dirty="0" err="1"/>
              <a:t>trình</a:t>
            </a:r>
            <a:r>
              <a:rPr lang="en-US" sz="1800" b="1" dirty="0"/>
              <a:t> </a:t>
            </a:r>
            <a:r>
              <a:rPr lang="vi-VN" sz="1800" b="1" dirty="0"/>
              <a:t>?</a:t>
            </a:r>
            <a:endParaRPr lang="vi-VN" sz="1800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sz="18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Nhóm thực hiện đã sử dụng ngôn ngữ Microsoft C# .NET với phiên bản .NET Framework 4.5.2; IDE và compiler nằm trong bộ Microsoft Visual Studio 2019.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6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7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3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31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4817680" y="292000"/>
            <a:ext cx="3882825" cy="500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 Giới thiệu về đồ án</a:t>
            </a:r>
            <a:endParaRPr u="sng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175;p13"/>
          <p:cNvSpPr txBox="1">
            <a:spLocks/>
          </p:cNvSpPr>
          <p:nvPr/>
        </p:nvSpPr>
        <p:spPr>
          <a:xfrm>
            <a:off x="588191" y="1661046"/>
            <a:ext cx="2376410" cy="214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Game </a:t>
            </a:r>
            <a:r>
              <a:rPr lang="en-US" sz="1600" b="1" dirty="0" err="1"/>
              <a:t>đua</a:t>
            </a:r>
            <a:r>
              <a:rPr lang="en-US" sz="1600" b="1" dirty="0"/>
              <a:t> </a:t>
            </a:r>
            <a:r>
              <a:rPr lang="en-US" sz="1600" b="1" dirty="0" err="1"/>
              <a:t>xe</a:t>
            </a:r>
            <a:r>
              <a:rPr lang="en-US" sz="1600" b="1" dirty="0"/>
              <a:t> </a:t>
            </a:r>
            <a:r>
              <a:rPr lang="en-US" sz="1600" b="1" dirty="0" err="1"/>
              <a:t>vượt</a:t>
            </a:r>
            <a:r>
              <a:rPr lang="en-US" sz="1600" b="1" dirty="0"/>
              <a:t> </a:t>
            </a:r>
            <a:r>
              <a:rPr lang="en-US" sz="1600" b="1" dirty="0" err="1"/>
              <a:t>chướng</a:t>
            </a:r>
            <a:r>
              <a:rPr lang="en-US" sz="1600" b="1" dirty="0"/>
              <a:t> </a:t>
            </a:r>
            <a:r>
              <a:rPr lang="en-US" sz="1600" b="1" dirty="0" err="1"/>
              <a:t>ngại</a:t>
            </a:r>
            <a:r>
              <a:rPr lang="en-US" sz="1600" b="1" dirty="0"/>
              <a:t> </a:t>
            </a:r>
            <a:r>
              <a:rPr lang="en-US" sz="1600" b="1" dirty="0" err="1"/>
              <a:t>vật</a:t>
            </a:r>
            <a:r>
              <a:rPr lang="en-US" sz="1600" b="1" dirty="0"/>
              <a:t> </a:t>
            </a:r>
            <a:r>
              <a:rPr lang="en-US" sz="1600" b="1" dirty="0" err="1"/>
              <a:t>là</a:t>
            </a:r>
            <a:r>
              <a:rPr lang="en-US" sz="1600" b="1" dirty="0"/>
              <a:t> </a:t>
            </a:r>
            <a:r>
              <a:rPr lang="en-US" sz="1600" b="1" dirty="0" err="1"/>
              <a:t>như</a:t>
            </a:r>
            <a:r>
              <a:rPr lang="en-US" sz="1600" b="1" dirty="0"/>
              <a:t> </a:t>
            </a:r>
            <a:r>
              <a:rPr lang="en-US" sz="1600" b="1" dirty="0" err="1"/>
              <a:t>thế</a:t>
            </a:r>
            <a:r>
              <a:rPr lang="en-US" sz="1600" b="1" dirty="0"/>
              <a:t> </a:t>
            </a:r>
            <a:r>
              <a:rPr lang="en-US" sz="1600" b="1" dirty="0" err="1"/>
              <a:t>nào</a:t>
            </a:r>
            <a:r>
              <a:rPr lang="vi-VN" sz="1600" b="1" dirty="0"/>
              <a:t>?</a:t>
            </a:r>
            <a:endParaRPr lang="vi-VN" sz="1600" dirty="0"/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Game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mô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phỏng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sự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lái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an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toàn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trên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đường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Chướng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ngại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vật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là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các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khác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trên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đường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638073" y="1165225"/>
            <a:ext cx="2813050" cy="2813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75;p13"/>
          <p:cNvSpPr txBox="1">
            <a:spLocks/>
          </p:cNvSpPr>
          <p:nvPr/>
        </p:nvSpPr>
        <p:spPr>
          <a:xfrm>
            <a:off x="3100279" y="1679114"/>
            <a:ext cx="2376410" cy="214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 b="0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Luật</a:t>
            </a:r>
            <a:r>
              <a:rPr lang="en-US" sz="1600" b="1" dirty="0"/>
              <a:t> </a:t>
            </a:r>
            <a:r>
              <a:rPr lang="en-US" sz="1600" b="1" dirty="0" err="1"/>
              <a:t>chơi</a:t>
            </a:r>
            <a:r>
              <a:rPr lang="en-US" sz="1600" b="1" dirty="0"/>
              <a:t> </a:t>
            </a:r>
            <a:r>
              <a:rPr lang="en-US" sz="1600" b="1" dirty="0" err="1"/>
              <a:t>của</a:t>
            </a:r>
            <a:r>
              <a:rPr lang="en-US" sz="1600" b="1" dirty="0"/>
              <a:t> Game</a:t>
            </a:r>
            <a:r>
              <a:rPr lang="vi-VN" sz="1600" b="1" dirty="0"/>
              <a:t>?</a:t>
            </a:r>
            <a:endParaRPr lang="en-US" sz="1600" b="1" dirty="0"/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Điều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khiển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xe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ô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tô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bằng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các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phím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điều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khiển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(qua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trái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, qua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phải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lên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,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xuống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).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Vượt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các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các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chướng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ngại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vật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trên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đường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đi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.</a:t>
            </a:r>
            <a:endParaRPr lang="vi-VN" sz="1600" dirty="0">
              <a:solidFill>
                <a:schemeClr val="tx2">
                  <a:lumMod val="5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8" name="Google Shape;1041;p39"/>
          <p:cNvGrpSpPr/>
          <p:nvPr/>
        </p:nvGrpSpPr>
        <p:grpSpPr>
          <a:xfrm>
            <a:off x="2017284" y="4361071"/>
            <a:ext cx="2482144" cy="549828"/>
            <a:chOff x="3042485" y="5594633"/>
            <a:chExt cx="2159652" cy="510557"/>
          </a:xfrm>
        </p:grpSpPr>
        <p:sp>
          <p:nvSpPr>
            <p:cNvPr id="9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1041;p39"/>
          <p:cNvGrpSpPr/>
          <p:nvPr/>
        </p:nvGrpSpPr>
        <p:grpSpPr>
          <a:xfrm>
            <a:off x="265336" y="4361543"/>
            <a:ext cx="2311702" cy="549828"/>
            <a:chOff x="3042485" y="5594633"/>
            <a:chExt cx="2159652" cy="510557"/>
          </a:xfrm>
        </p:grpSpPr>
        <p:sp>
          <p:nvSpPr>
            <p:cNvPr id="25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7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Free PNG Sale Tags - Konf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04" y="-720960"/>
            <a:ext cx="5701277" cy="30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3593753" y="219430"/>
            <a:ext cx="5123543" cy="99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</a:t>
            </a:r>
            <a:r>
              <a:rPr lang="en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LÝ THUY</a:t>
            </a:r>
            <a:r>
              <a:rPr lang="en-US" sz="3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ẾT</a:t>
            </a:r>
            <a:endParaRPr sz="3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585787" y="1217613"/>
            <a:ext cx="7493000" cy="338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Design Pattern.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State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gì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?</a:t>
            </a:r>
            <a:endParaRPr lang="en"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Mục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đích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sử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dụng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State Pattern</a:t>
            </a: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Cấu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trúc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,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vai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trò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và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ý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nghĩa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của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từng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lớp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trong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mẫu</a:t>
            </a: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L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ĩnh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vực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áp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dụng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quả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Ưu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–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khuyết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điểm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Quan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hệ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với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các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 Pattern </a:t>
            </a:r>
            <a:r>
              <a:rPr lang="en-US" sz="2500" kern="1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khác</a:t>
            </a:r>
            <a:r>
              <a:rPr lang="en-US" sz="2500" kern="1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B0604020202020204" charset="0"/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endParaRPr sz="2500" kern="1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B0604020202020204" charset="0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32" name="Picture 8" descr="Mari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241661"/>
            <a:ext cx="2130425" cy="28379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3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849146" y="484659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</a:t>
            </a:r>
            <a:r>
              <a:rPr lang="en-US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ỚI THIỆU DESIGN PATTERN</a:t>
            </a:r>
            <a:endParaRPr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body" idx="2"/>
          </p:nvPr>
        </p:nvSpPr>
        <p:spPr>
          <a:xfrm>
            <a:off x="4165524" y="1329014"/>
            <a:ext cx="3071704" cy="20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rgbClr val="3796BF"/>
                </a:solidFill>
              </a:rPr>
              <a:t>Ứng</a:t>
            </a:r>
            <a:r>
              <a:rPr lang="en-US" b="1" dirty="0">
                <a:solidFill>
                  <a:srgbClr val="3796BF"/>
                </a:solidFill>
              </a:rPr>
              <a:t> </a:t>
            </a:r>
            <a:r>
              <a:rPr lang="en-US" b="1" dirty="0" err="1">
                <a:solidFill>
                  <a:srgbClr val="3796BF"/>
                </a:solidFill>
              </a:rPr>
              <a:t>dụng</a:t>
            </a:r>
            <a:r>
              <a:rPr lang="en-US" b="1" dirty="0">
                <a:solidFill>
                  <a:srgbClr val="3796BF"/>
                </a:solidFill>
              </a:rPr>
              <a:t> </a:t>
            </a:r>
            <a:r>
              <a:rPr lang="en-US" b="1" dirty="0" err="1">
                <a:solidFill>
                  <a:srgbClr val="3796BF"/>
                </a:solidFill>
              </a:rPr>
              <a:t>của</a:t>
            </a:r>
            <a:r>
              <a:rPr lang="en-US" b="1" dirty="0">
                <a:solidFill>
                  <a:srgbClr val="3796BF"/>
                </a:solidFill>
              </a:rPr>
              <a:t> Design Pattern ?</a:t>
            </a:r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dirty="0"/>
              <a:t>Dùng khắp ở mọi nơi, trong các phần mềm hướng đối tượng các hệ thống lớn.</a:t>
            </a:r>
            <a:endParaRPr lang="en-US" dirty="0"/>
          </a:p>
          <a:p>
            <a:pPr marL="17145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vi-VN" dirty="0"/>
              <a:t>thể hiện </a:t>
            </a:r>
            <a:r>
              <a:rPr lang="en-US" dirty="0"/>
              <a:t>-</a:t>
            </a:r>
            <a:r>
              <a:rPr lang="vi-VN" dirty="0"/>
              <a:t>tính kinh nghiệm của công việc lập trình, xây dựng và thiết kế phần mềm</a:t>
            </a:r>
            <a:r>
              <a:rPr lang="en-US" dirty="0"/>
              <a:t>.</a:t>
            </a:r>
            <a:endParaRPr lang="vi-V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rgbClr val="3796BF"/>
              </a:solidFill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942529" y="1294440"/>
            <a:ext cx="2796000" cy="2554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3796BF"/>
                </a:solidFill>
              </a:rPr>
              <a:t>Design Pattern </a:t>
            </a:r>
            <a:r>
              <a:rPr lang="en-US" b="1" dirty="0" err="1">
                <a:solidFill>
                  <a:srgbClr val="3796BF"/>
                </a:solidFill>
              </a:rPr>
              <a:t>là</a:t>
            </a:r>
            <a:r>
              <a:rPr lang="en-US" b="1" dirty="0">
                <a:solidFill>
                  <a:srgbClr val="3796BF"/>
                </a:solidFill>
              </a:rPr>
              <a:t> </a:t>
            </a:r>
            <a:r>
              <a:rPr lang="en-US" b="1" dirty="0" err="1">
                <a:solidFill>
                  <a:srgbClr val="3796BF"/>
                </a:solidFill>
              </a:rPr>
              <a:t>gì</a:t>
            </a:r>
            <a:r>
              <a:rPr lang="en-US" b="1" dirty="0">
                <a:solidFill>
                  <a:srgbClr val="3796BF"/>
                </a:solidFill>
              </a:rPr>
              <a:t> ?</a:t>
            </a:r>
            <a:endParaRPr dirty="0">
              <a:solidFill>
                <a:srgbClr val="3796BF"/>
              </a:solidFill>
            </a:endParaRPr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L</a:t>
            </a:r>
            <a:r>
              <a:rPr lang="vi-VN" dirty="0"/>
              <a:t>à một kỹ thuật dành cho lập trình hướng đối tượng.</a:t>
            </a:r>
            <a:endParaRPr lang="en-US" dirty="0"/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C</a:t>
            </a:r>
            <a:r>
              <a:rPr lang="vi-VN" dirty="0"/>
              <a:t>ung cấp cách tư duy trong từng tình huống của việc lập trình hướng đối tượng và phân tích thiết kế hệ thống phần mềm. </a:t>
            </a:r>
            <a:endParaRPr lang="en-US" dirty="0"/>
          </a:p>
          <a:p>
            <a:pPr marL="171450" lvl="0" indent="-171450" algn="just"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C</a:t>
            </a:r>
            <a:r>
              <a:rPr lang="vi-VN" dirty="0"/>
              <a:t>ần thiết cho cả các nhà lập trình và nhà phân tích thiết kế.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3" name="Google Shape;1041;p39"/>
          <p:cNvGrpSpPr/>
          <p:nvPr/>
        </p:nvGrpSpPr>
        <p:grpSpPr>
          <a:xfrm rot="5400000">
            <a:off x="7081470" y="1215161"/>
            <a:ext cx="2077136" cy="549828"/>
            <a:chOff x="3042485" y="5594633"/>
            <a:chExt cx="2159652" cy="510557"/>
          </a:xfrm>
        </p:grpSpPr>
        <p:sp>
          <p:nvSpPr>
            <p:cNvPr id="34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1041;p39"/>
          <p:cNvGrpSpPr/>
          <p:nvPr/>
        </p:nvGrpSpPr>
        <p:grpSpPr>
          <a:xfrm>
            <a:off x="6367841" y="401988"/>
            <a:ext cx="2311702" cy="549828"/>
            <a:chOff x="3042485" y="5594633"/>
            <a:chExt cx="2159652" cy="510557"/>
          </a:xfrm>
        </p:grpSpPr>
        <p:sp>
          <p:nvSpPr>
            <p:cNvPr id="50" name="Google Shape;1042;p3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43;p3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44;p3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45;p3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46;p3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47;p3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48;p3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49;p3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0;p3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1;p3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52;p3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53;p3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4;p3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55;p3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56;p3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DFE4E9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60789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998</Words>
  <Application>Microsoft Office PowerPoint</Application>
  <PresentationFormat>On-screen Show (16:9)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Adobe Caslon Pro Bold</vt:lpstr>
      <vt:lpstr>Calibri</vt:lpstr>
      <vt:lpstr>Oswald</vt:lpstr>
      <vt:lpstr>Arial</vt:lpstr>
      <vt:lpstr>Adobe Kaiti Std R</vt:lpstr>
      <vt:lpstr>Roboto Condensed</vt:lpstr>
      <vt:lpstr>Wolsey template</vt:lpstr>
      <vt:lpstr>GAME ĐUA XE  VƯỢT CHƯỚNG NGẠI VẬT STATE</vt:lpstr>
      <vt:lpstr>NỘI DUNG BÁO CÁO</vt:lpstr>
      <vt:lpstr>1.   TỔNG QUAN ĐỒ ÁN</vt:lpstr>
      <vt:lpstr>PowerPoint Presentation</vt:lpstr>
      <vt:lpstr>PowerPoint Presentation</vt:lpstr>
      <vt:lpstr>PowerPoint Presentation</vt:lpstr>
      <vt:lpstr>PowerPoint Presentation</vt:lpstr>
      <vt:lpstr>2.   NỘI DUNG LÝ THUYẾT</vt:lpstr>
      <vt:lpstr>GIỚI THIỆU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  NỘI DUNG ĐỒ ÁN</vt:lpstr>
      <vt:lpstr>PowerPoint Presentation</vt:lpstr>
      <vt:lpstr>PowerPoint Presentation</vt:lpstr>
      <vt:lpstr>PowerPoint Presentation</vt:lpstr>
      <vt:lpstr>DEMO CHƯƠNG TRÌNH GAME.</vt:lpstr>
      <vt:lpstr>for listening slide!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Quốc Đạt Hồ</dc:creator>
  <cp:lastModifiedBy>Gia Hân</cp:lastModifiedBy>
  <cp:revision>51</cp:revision>
  <dcterms:modified xsi:type="dcterms:W3CDTF">2020-05-25T17:21:01Z</dcterms:modified>
</cp:coreProperties>
</file>